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74" r:id="rId8"/>
    <p:sldId id="275" r:id="rId9"/>
    <p:sldId id="266" r:id="rId10"/>
    <p:sldId id="273" r:id="rId11"/>
    <p:sldId id="264" r:id="rId12"/>
    <p:sldId id="265" r:id="rId13"/>
    <p:sldId id="271" r:id="rId14"/>
    <p:sldId id="272" r:id="rId15"/>
    <p:sldId id="268" r:id="rId16"/>
    <p:sldId id="269" r:id="rId17"/>
    <p:sldId id="270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5765B-8F61-4E8A-9A32-03977603D08C}" type="datetimeFigureOut">
              <a:rPr lang="en-US" smtClean="0"/>
              <a:t>2/24/2018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21F1A-0208-4AE2-976F-FDB54C98B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309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A1890-183C-440E-9E0A-59C4B9B8E1B5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36F12D-CBEA-4EB0-8764-641B9787CF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94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6F12D-CBEA-4EB0-8764-641B9787CFD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9005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6F12D-CBEA-4EB0-8764-641B9787CFD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3470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Screen capture, 5 practices</a:t>
            </a:r>
            <a:r>
              <a:rPr lang="en-US" baseline="0" dirty="0" smtClean="0"/>
              <a:t>,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6F12D-CBEA-4EB0-8764-641B9787CFD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6359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 do the +</a:t>
            </a:r>
            <a:r>
              <a:rPr lang="en-US" baseline="0" dirty="0" smtClean="0"/>
              <a:t> and – signs come up?  When do we have to add / subtract when counting?    </a:t>
            </a:r>
            <a:r>
              <a:rPr lang="en-US" dirty="0" smtClean="0"/>
              <a:t>What if n=100?  1000?</a:t>
            </a:r>
            <a:r>
              <a:rPr lang="en-US" baseline="0" dirty="0" smtClean="0"/>
              <a:t> 50,000?  </a:t>
            </a:r>
          </a:p>
          <a:p>
            <a:r>
              <a:rPr lang="en-US" baseline="0" dirty="0" smtClean="0"/>
              <a:t>1/0! – 1/1! + 1/2! – 1/3! + 1/4! … 1/n!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6F12D-CBEA-4EB0-8764-641B9787CFD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648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Approaches 1/e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6F12D-CBEA-4EB0-8764-641B9787CFD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4169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6F12D-CBEA-4EB0-8764-641B9787CFD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1554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6F12D-CBEA-4EB0-8764-641B9787CFD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4725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6F12D-CBEA-4EB0-8764-641B9787CFD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0551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6F12D-CBEA-4EB0-8764-641B9787CFD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161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6F12D-CBEA-4EB0-8764-641B9787CFD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059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Quick Poll  </a:t>
            </a:r>
            <a:r>
              <a:rPr lang="en-US" baseline="0" dirty="0" smtClean="0"/>
              <a:t>Do 50/50? </a:t>
            </a:r>
            <a:endParaRPr lang="en-US" dirty="0" smtClean="0"/>
          </a:p>
          <a:p>
            <a:r>
              <a:rPr lang="en-US" dirty="0" smtClean="0"/>
              <a:t>.  They</a:t>
            </a:r>
            <a:r>
              <a:rPr lang="en-US" baseline="0" dirty="0" smtClean="0"/>
              <a:t> will want to know how many students.  Let them discuss with each other before getting specific. Get estimates for 30, 100, 1000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6F12D-CBEA-4EB0-8764-641B9787CFD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6733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 </a:t>
            </a:r>
            <a:r>
              <a:rPr lang="en-US" dirty="0" smtClean="0"/>
              <a:t>in</a:t>
            </a:r>
            <a:r>
              <a:rPr lang="en-US" baseline="0" dirty="0" smtClean="0"/>
              <a:t> small groups </a:t>
            </a:r>
            <a:r>
              <a:rPr lang="en-US" dirty="0" smtClean="0"/>
              <a:t>and </a:t>
            </a:r>
            <a:r>
              <a:rPr lang="en-US" dirty="0" smtClean="0"/>
              <a:t>share</a:t>
            </a:r>
            <a:r>
              <a:rPr lang="en-US" baseline="0" dirty="0" smtClean="0"/>
              <a:t> different methods.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6F12D-CBEA-4EB0-8764-641B9787CFD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960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6F12D-CBEA-4EB0-8764-641B9787CFD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8687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Combine class results to get</a:t>
            </a:r>
            <a:r>
              <a:rPr lang="en-US" baseline="0" dirty="0" smtClean="0"/>
              <a:t> an experimental probability for n =13.  Might want to Quick Poll for definition of “</a:t>
            </a:r>
            <a:r>
              <a:rPr lang="en-US" baseline="0" dirty="0" err="1" smtClean="0"/>
              <a:t>derangment</a:t>
            </a:r>
            <a:r>
              <a:rPr lang="en-US" baseline="0" dirty="0" smtClean="0"/>
              <a:t>”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6F12D-CBEA-4EB0-8764-641B9787CFD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0808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6F12D-CBEA-4EB0-8764-641B9787CFD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2437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CTRL  R   to draw another sample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6F12D-CBEA-4EB0-8764-641B9787CFD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371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24 permutations are on next page</a:t>
            </a:r>
            <a:r>
              <a:rPr lang="en-US" baseline="0" dirty="0" smtClean="0"/>
              <a:t>. </a:t>
            </a:r>
            <a:r>
              <a:rPr lang="en-US" sz="1200" dirty="0" smtClean="0"/>
              <a:t>How do the probabilities change with each additional student?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6F12D-CBEA-4EB0-8764-641B9787CFD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169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0.png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meter.org/mathcircles/derange.pdf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ulerarchive.maa.org/hedi/HEDI-2004-09.pdf" TargetMode="External"/><Relationship Id="rId5" Type="http://schemas.openxmlformats.org/officeDocument/2006/relationships/hyperlink" Target="http://www.cs.xu.edu/math/Sources/Euler/E201.pdf" TargetMode="External"/><Relationship Id="rId4" Type="http://schemas.openxmlformats.org/officeDocument/2006/relationships/hyperlink" Target="https://www.youcubed.org/tasks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287887"/>
            <a:ext cx="9448800" cy="2340614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Simulations, Derangements, and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the </a:t>
            </a:r>
            <a:r>
              <a:rPr lang="en-US" b="1" dirty="0"/>
              <a:t>Amazing Number </a:t>
            </a:r>
            <a:r>
              <a:rPr lang="en-US" b="1" i="1" dirty="0"/>
              <a:t>e</a:t>
            </a:r>
            <a:r>
              <a:rPr lang="en-US" b="1" dirty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4479" y="3902299"/>
            <a:ext cx="9448800" cy="415702"/>
          </a:xfrm>
        </p:spPr>
        <p:txBody>
          <a:bodyPr>
            <a:noAutofit/>
          </a:bodyPr>
          <a:lstStyle/>
          <a:p>
            <a:r>
              <a:rPr lang="en-US" sz="2800" b="1" dirty="0"/>
              <a:t>(not the letter e)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872766" y="6375042"/>
            <a:ext cx="5503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Ray Barton, Olympus High School, Salt Lake 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9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999887"/>
              </p:ext>
            </p:extLst>
          </p:nvPr>
        </p:nvGraphicFramePr>
        <p:xfrm>
          <a:off x="576618" y="1645761"/>
          <a:ext cx="10820400" cy="2804160"/>
        </p:xfrm>
        <a:graphic>
          <a:graphicData uri="http://schemas.openxmlformats.org/drawingml/2006/table">
            <a:tbl>
              <a:tblPr/>
              <a:tblGrid>
                <a:gridCol w="1803400"/>
                <a:gridCol w="1803400"/>
                <a:gridCol w="1803400"/>
                <a:gridCol w="1803400"/>
                <a:gridCol w="1803400"/>
                <a:gridCol w="18034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4000" b="0">
                          <a:solidFill>
                            <a:schemeClr val="tx1"/>
                          </a:solidFill>
                          <a:effectLst/>
                        </a:rPr>
                        <a:t>ABCD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0">
                          <a:solidFill>
                            <a:schemeClr val="tx1"/>
                          </a:solidFill>
                          <a:effectLst/>
                        </a:rPr>
                        <a:t>AB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DC,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CB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  <a:effectLst/>
                        </a:rPr>
                        <a:t>D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CDB,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DBC,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D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B,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BA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  <a:effectLst/>
                        </a:rPr>
                        <a:t>CD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0" i="1">
                          <a:solidFill>
                            <a:schemeClr val="tx1"/>
                          </a:solidFill>
                          <a:effectLst/>
                        </a:rPr>
                        <a:t>BADC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BCA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  <a:effectLst/>
                        </a:rPr>
                        <a:t>D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0" i="1">
                          <a:solidFill>
                            <a:schemeClr val="tx1"/>
                          </a:solidFill>
                          <a:effectLst/>
                        </a:rPr>
                        <a:t>BCDA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0" i="1">
                          <a:solidFill>
                            <a:schemeClr val="tx1"/>
                          </a:solidFill>
                          <a:effectLst/>
                        </a:rPr>
                        <a:t>BDAC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BD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A,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CAB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  <a:effectLst/>
                        </a:rPr>
                        <a:t>D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0" i="1">
                          <a:solidFill>
                            <a:schemeClr val="tx1"/>
                          </a:solidFill>
                          <a:effectLst/>
                        </a:rPr>
                        <a:t>CADB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  <a:effectLst/>
                        </a:rPr>
                        <a:t>D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DA,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0" i="1">
                          <a:solidFill>
                            <a:schemeClr val="tx1"/>
                          </a:solidFill>
                          <a:effectLst/>
                        </a:rPr>
                        <a:t>CDAB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0" i="1">
                          <a:solidFill>
                            <a:schemeClr val="tx1"/>
                          </a:solidFill>
                          <a:effectLst/>
                        </a:rPr>
                        <a:t>CDBA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4000" b="0" i="1">
                          <a:solidFill>
                            <a:schemeClr val="tx1"/>
                          </a:solidFill>
                          <a:effectLst/>
                        </a:rPr>
                        <a:t>DABC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DA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B,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D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AC,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D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  <a:effectLst/>
                        </a:rPr>
                        <a:t>BC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A,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0" i="1">
                          <a:solidFill>
                            <a:schemeClr val="tx1"/>
                          </a:solidFill>
                          <a:effectLst/>
                        </a:rPr>
                        <a:t>DCAB</a:t>
                      </a:r>
                      <a:r>
                        <a:rPr lang="en-US" sz="4000" b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0" i="1" dirty="0">
                          <a:solidFill>
                            <a:schemeClr val="tx1"/>
                          </a:solidFill>
                          <a:effectLst/>
                        </a:rPr>
                        <a:t>DCBA</a:t>
                      </a:r>
                      <a:r>
                        <a:rPr lang="en-US" sz="4000" b="0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233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770" y="696134"/>
            <a:ext cx="9800230" cy="129302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707" y="2763717"/>
            <a:ext cx="4773304" cy="19447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Use patterns from the first table to extend this table.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655711415"/>
              </p:ext>
            </p:extLst>
          </p:nvPr>
        </p:nvGraphicFramePr>
        <p:xfrm>
          <a:off x="4995081" y="1531833"/>
          <a:ext cx="6511120" cy="4408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2657"/>
                <a:gridCol w="3898463"/>
              </a:tblGrid>
              <a:tr h="80495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Number of students</a:t>
                      </a:r>
                    </a:p>
                    <a:p>
                      <a:pPr algn="ctr"/>
                      <a:r>
                        <a:rPr lang="en-US" sz="2400" dirty="0" smtClean="0"/>
                        <a:t>(n)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Probability of</a:t>
                      </a:r>
                      <a:r>
                        <a:rPr lang="en-US" sz="2400" baseline="0" dirty="0" smtClean="0"/>
                        <a:t> getting a </a:t>
                      </a:r>
                      <a:r>
                        <a:rPr lang="en-US" sz="2400" baseline="0" dirty="0" err="1" smtClean="0"/>
                        <a:t>derangment</a:t>
                      </a:r>
                      <a:endParaRPr lang="en-US" sz="2400" baseline="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80495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80495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80495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80495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172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Conjecture: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82890"/>
            <a:ext cx="10820400" cy="4285397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sz="4000" dirty="0" smtClean="0"/>
              <a:t>The probability that no student gets their own test back when there are </a:t>
            </a:r>
            <a:r>
              <a:rPr lang="en-US" sz="4000" i="1" dirty="0" smtClean="0"/>
              <a:t>n</a:t>
            </a:r>
            <a:r>
              <a:rPr lang="en-US" sz="4000" dirty="0" smtClean="0"/>
              <a:t> students is equal to __________________________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3620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4000" dirty="0" smtClean="0"/>
              <a:t>What happens to the </a:t>
            </a:r>
            <a:r>
              <a:rPr lang="en-US" sz="4000" dirty="0"/>
              <a:t>probability that no student gets their own test back </a:t>
            </a:r>
            <a:r>
              <a:rPr lang="en-US" sz="4000" dirty="0" smtClean="0"/>
              <a:t>as the number of </a:t>
            </a:r>
            <a:r>
              <a:rPr lang="en-US" sz="4000" dirty="0"/>
              <a:t>students </a:t>
            </a:r>
            <a:r>
              <a:rPr lang="en-US" sz="4000" dirty="0" smtClean="0"/>
              <a:t>approaches infinity?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09462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94309"/>
            <a:ext cx="10820400" cy="461567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/>
              <a:t>50/50</a:t>
            </a:r>
            <a:r>
              <a:rPr lang="en-US" sz="2800" dirty="0" smtClean="0"/>
              <a:t>  “Talk to someone with a different response 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/>
              <a:t>Simulations</a:t>
            </a:r>
            <a:r>
              <a:rPr lang="en-US" sz="2800" dirty="0" smtClean="0"/>
              <a:t>  Good way to attack difficult problems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/>
              <a:t>5 Practices  </a:t>
            </a:r>
            <a:r>
              <a:rPr lang="en-US" sz="2800" dirty="0" smtClean="0"/>
              <a:t>Anticipate, Monitor, Select, Sequence, Connect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/>
              <a:t>Cooperate</a:t>
            </a:r>
            <a:r>
              <a:rPr lang="en-US" sz="2800" dirty="0" smtClean="0"/>
              <a:t> with other students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/>
              <a:t>Low Floor – High Ceiling </a:t>
            </a:r>
            <a:r>
              <a:rPr lang="en-US" sz="2800" dirty="0" smtClean="0"/>
              <a:t>Problems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Questions that </a:t>
            </a:r>
            <a:r>
              <a:rPr lang="en-US" sz="2800" b="1" dirty="0" smtClean="0"/>
              <a:t>push</a:t>
            </a:r>
            <a:r>
              <a:rPr lang="en-US" sz="2800" dirty="0" smtClean="0"/>
              <a:t> and </a:t>
            </a:r>
            <a:r>
              <a:rPr lang="en-US" sz="2800" b="1" dirty="0" smtClean="0"/>
              <a:t>probe</a:t>
            </a:r>
            <a:r>
              <a:rPr lang="en-US" sz="2800" dirty="0" smtClean="0"/>
              <a:t> student thinking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8048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1452" y="191069"/>
            <a:ext cx="8610600" cy="1293028"/>
          </a:xfrm>
        </p:spPr>
        <p:txBody>
          <a:bodyPr/>
          <a:lstStyle/>
          <a:p>
            <a:r>
              <a:rPr lang="en-US" dirty="0" smtClean="0"/>
              <a:t>Compare factorials 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subfactorials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3043165"/>
              </p:ext>
            </p:extLst>
          </p:nvPr>
        </p:nvGraphicFramePr>
        <p:xfrm>
          <a:off x="863222" y="979274"/>
          <a:ext cx="4227393" cy="5578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2874"/>
                <a:gridCol w="1787856"/>
                <a:gridCol w="144666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n!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!n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/>
                </a:tc>
              </a:tr>
              <a:tr h="54927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120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44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720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265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5040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1854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40320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14833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362880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133496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3628800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1334961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101" name="Picture 5" descr="https://upload.wikimedia.org/wikipedia/commons/thumb/e/e4/N%21_v_%21n.svg/512px-N%21_v_%21n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88873"/>
            <a:ext cx="4876800" cy="487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10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fun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439" y="1746913"/>
            <a:ext cx="10820400" cy="433461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 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85800" y="137852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65078" y="4343457"/>
                <a:ext cx="3820920" cy="18929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smtClean="0">
                          <a:latin typeface="Cambria Math" panose="02040503050406030204" pitchFamily="18" charset="0"/>
                        </a:rPr>
                        <m:t>!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32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3200" i="0">
                          <a:latin typeface="Cambria Math" panose="02040503050406030204" pitchFamily="18" charset="0"/>
                        </a:rPr>
                        <m:t>!</m:t>
                      </m:r>
                      <m:nary>
                        <m:naryPr>
                          <m:chr m:val="∑"/>
                          <m:limLoc m:val="undOvr"/>
                          <m:grow m:val="on"/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argPr>
                            <m:argSz m:val="1"/>
                          </m:argP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3200" i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3200" i="0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3200" i="0"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078" y="4343457"/>
                <a:ext cx="3820920" cy="189295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65078" y="2196742"/>
                <a:ext cx="7939866" cy="7871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>
                          <a:latin typeface="Cambria Math" panose="02040503050406030204" pitchFamily="18" charset="0"/>
                        </a:rPr>
                        <m:t>!</m:t>
                      </m:r>
                      <m:r>
                        <a:rPr lang="en-US" sz="40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4000" i="0">
                          <a:latin typeface="Cambria Math" panose="02040503050406030204" pitchFamily="18" charset="0"/>
                        </a:rPr>
                        <m:t>=(</m:t>
                      </m:r>
                      <m:r>
                        <a:rPr lang="en-US" sz="40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4000" i="0">
                          <a:latin typeface="Cambria Math" panose="02040503050406030204" pitchFamily="18" charset="0"/>
                        </a:rPr>
                        <m:t>−1)</m:t>
                      </m:r>
                      <m:d>
                        <m:dPr>
                          <m:ctrlPr>
                            <a:rPr lang="en-US" sz="4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4000" i="0">
                                  <a:latin typeface="Cambria Math" panose="02040503050406030204" pitchFamily="18" charset="0"/>
                                </a:rPr>
                                <m:t>!(</m:t>
                              </m:r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4000" i="0">
                                  <a:latin typeface="Cambria Math" panose="02040503050406030204" pitchFamily="18" charset="0"/>
                                </a:rPr>
                                <m:t>−1)+!(</m:t>
                              </m:r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4000" i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078" y="2196742"/>
                <a:ext cx="7939866" cy="78713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493286" y="3127080"/>
                <a:ext cx="7683450" cy="7871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4000" i="0">
                          <a:latin typeface="Cambria Math" panose="02040503050406030204" pitchFamily="18" charset="0"/>
                        </a:rPr>
                        <m:t>!=(</m:t>
                      </m:r>
                      <m:r>
                        <a:rPr lang="en-US" sz="40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4000" i="0">
                          <a:latin typeface="Cambria Math" panose="02040503050406030204" pitchFamily="18" charset="0"/>
                        </a:rPr>
                        <m:t>−1)</m:t>
                      </m:r>
                      <m:d>
                        <m:dPr>
                          <m:ctrlPr>
                            <a:rPr lang="en-US" sz="4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endChr m:val=""/>
                              <m:ctrlPr>
                                <a:rPr lang="en-US" sz="4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4000" i="0">
                                  <a:latin typeface="Cambria Math" panose="02040503050406030204" pitchFamily="18" charset="0"/>
                                </a:rPr>
                                <m:t>−1)!+(</m:t>
                              </m:r>
                              <m:r>
                                <a:rPr lang="en-US" sz="4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4000" i="0">
                                  <a:latin typeface="Cambria Math" panose="02040503050406030204" pitchFamily="18" charset="0"/>
                                </a:rPr>
                                <m:t>−2)!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86" y="3127080"/>
                <a:ext cx="7683450" cy="78713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5106215" y="4607728"/>
                <a:ext cx="3070521" cy="136441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Low>
                        <m:limLowPr>
                          <m:ctrlPr>
                            <a:rPr lang="en-US" sz="4400" i="1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m:rPr>
                              <m:sty m:val="p"/>
                            </m:rPr>
                            <a:rPr lang="en-US" sz="4400">
                              <a:latin typeface="Cambria Math" panose="02040503050406030204" pitchFamily="18" charset="0"/>
                            </a:rPr>
                            <m:t>lim</m:t>
                          </m:r>
                        </m:e>
                        <m:lim>
                          <m:r>
                            <a:rPr lang="en-US" sz="44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4400" i="0">
                              <a:latin typeface="Cambria Math" panose="02040503050406030204" pitchFamily="18" charset="0"/>
                            </a:rPr>
                            <m:t>→∞</m:t>
                          </m:r>
                        </m:lim>
                      </m:limLow>
                      <m:f>
                        <m:fPr>
                          <m:ctrlPr>
                            <a:rPr lang="en-US" sz="4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400" i="0">
                              <a:latin typeface="Cambria Math" panose="02040503050406030204" pitchFamily="18" charset="0"/>
                            </a:rPr>
                            <m:t>!</m:t>
                          </m:r>
                          <m:r>
                            <a:rPr lang="en-US" sz="4400" i="1">
                              <a:latin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en-US" sz="44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4400" i="0"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  <m:r>
                        <a:rPr lang="en-US" sz="4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4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40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4400" i="1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6215" y="4607728"/>
                <a:ext cx="3070521" cy="136441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034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and 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Special thanks to Adam </a:t>
            </a:r>
            <a:r>
              <a:rPr lang="en-US" dirty="0" err="1" smtClean="0"/>
              <a:t>Boocher</a:t>
            </a:r>
            <a:r>
              <a:rPr lang="en-US" dirty="0" smtClean="0"/>
              <a:t>, University of Utah, Dept. of Mathematics for introducing me to derangements.</a:t>
            </a:r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http</a:t>
            </a:r>
            <a:r>
              <a:rPr lang="en-US" smtClean="0">
                <a:hlinkClick r:id="rId3"/>
              </a:rPr>
              <a:t>://</a:t>
            </a:r>
            <a:r>
              <a:rPr lang="en-US" smtClean="0">
                <a:hlinkClick r:id="rId3"/>
              </a:rPr>
              <a:t>www.geometer.org/mathcircles/derange.pdf</a:t>
            </a:r>
            <a:r>
              <a:rPr lang="en-US" smtClean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u="sng" dirty="0" smtClean="0">
                <a:hlinkClick r:id="rId4"/>
              </a:rPr>
              <a:t>https</a:t>
            </a:r>
            <a:r>
              <a:rPr lang="en-US" u="sng" dirty="0">
                <a:hlinkClick r:id="rId4"/>
              </a:rPr>
              <a:t>://www.youcubed.org/tasks/</a:t>
            </a:r>
            <a:r>
              <a:rPr lang="en-US" dirty="0"/>
              <a:t>  </a:t>
            </a:r>
            <a:r>
              <a:rPr lang="en-US" dirty="0" smtClean="0"/>
              <a:t>find low floor – high ceiling problems</a:t>
            </a:r>
            <a:endParaRPr lang="en-US" dirty="0"/>
          </a:p>
          <a:p>
            <a:pPr marL="0" indent="0">
              <a:buNone/>
            </a:pPr>
            <a:r>
              <a:rPr lang="en-US" i="1" dirty="0" smtClean="0"/>
              <a:t>5 </a:t>
            </a:r>
            <a:r>
              <a:rPr lang="en-US" i="1" dirty="0"/>
              <a:t>Practices for Orchestrating Productive Mathematics </a:t>
            </a:r>
            <a:r>
              <a:rPr lang="en-US" i="1" dirty="0" smtClean="0"/>
              <a:t>Discussions</a:t>
            </a:r>
            <a:r>
              <a:rPr lang="en-US" dirty="0" smtClean="0"/>
              <a:t>, Smith &amp; Stein, NCTM publications</a:t>
            </a:r>
            <a:r>
              <a:rPr lang="en-US" dirty="0"/>
              <a:t> </a:t>
            </a:r>
            <a:endParaRPr lang="en-US" dirty="0" smtClean="0"/>
          </a:p>
          <a:p>
            <a:pPr marL="0" indent="0">
              <a:buNone/>
            </a:pPr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www.cs.xu.edu/math/Sources/Euler/E201.pdf</a:t>
            </a:r>
            <a:r>
              <a:rPr lang="en-US" dirty="0"/>
              <a:t> </a:t>
            </a:r>
            <a:r>
              <a:rPr lang="en-US" dirty="0" smtClean="0"/>
              <a:t> (Euler’s original solution)</a:t>
            </a:r>
            <a:endParaRPr lang="en-US" dirty="0"/>
          </a:p>
          <a:p>
            <a:pPr marL="0" indent="0">
              <a:buNone/>
            </a:pPr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eulerarchive.maa.org/hedi/HEDI-2004-09.pdf</a:t>
            </a:r>
            <a:r>
              <a:rPr lang="en-US" dirty="0" smtClean="0"/>
              <a:t>  (good explanation of Euler’s solution)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70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137860"/>
            <a:ext cx="8610600" cy="1293028"/>
          </a:xfrm>
        </p:spPr>
        <p:txBody>
          <a:bodyPr/>
          <a:lstStyle/>
          <a:p>
            <a:r>
              <a:rPr lang="en-US" dirty="0"/>
              <a:t>Today let’s do something </a:t>
            </a:r>
            <a:r>
              <a:rPr lang="en-US" dirty="0" smtClean="0"/>
              <a:t>that </a:t>
            </a:r>
            <a:r>
              <a:rPr lang="en-US" dirty="0"/>
              <a:t>is totally deranged!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sz="4000" dirty="0" smtClean="0"/>
              <a:t>A teacher decides to let students grade each other’s tests, but he hands them back randomly.</a:t>
            </a:r>
            <a:endParaRPr lang="en-US" sz="4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18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1.1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4000" dirty="0"/>
              <a:t>What do you think the probability is </a:t>
            </a:r>
            <a:endParaRPr lang="en-US" sz="40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sz="4000" dirty="0" smtClean="0"/>
              <a:t>that </a:t>
            </a:r>
            <a:r>
              <a:rPr lang="en-US" sz="4000" dirty="0"/>
              <a:t>no one (not a </a:t>
            </a:r>
            <a:r>
              <a:rPr lang="en-US" sz="4000" dirty="0" smtClean="0"/>
              <a:t>single student)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4000" dirty="0" smtClean="0"/>
              <a:t>will get </a:t>
            </a:r>
            <a:r>
              <a:rPr lang="en-US" sz="4000" dirty="0"/>
              <a:t>their </a:t>
            </a:r>
            <a:r>
              <a:rPr lang="en-US" sz="4000" dirty="0" smtClean="0"/>
              <a:t>own test back to grade?</a:t>
            </a:r>
            <a:endParaRPr lang="en-US" sz="4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25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9302" y="1760559"/>
            <a:ext cx="6497291" cy="36686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dirty="0" smtClean="0"/>
              <a:t>How could we simulate </a:t>
            </a:r>
          </a:p>
          <a:p>
            <a:pPr>
              <a:lnSpc>
                <a:spcPct val="150000"/>
              </a:lnSpc>
            </a:pPr>
            <a:r>
              <a:rPr lang="en-US" sz="4000" dirty="0" smtClean="0"/>
              <a:t>handing back tests</a:t>
            </a:r>
          </a:p>
          <a:p>
            <a:pPr>
              <a:lnSpc>
                <a:spcPct val="150000"/>
              </a:lnSpc>
            </a:pPr>
            <a:r>
              <a:rPr lang="en-US" sz="4000" dirty="0" smtClean="0"/>
              <a:t>in a way that would help </a:t>
            </a:r>
          </a:p>
          <a:p>
            <a:pPr>
              <a:lnSpc>
                <a:spcPct val="150000"/>
              </a:lnSpc>
            </a:pPr>
            <a:r>
              <a:rPr lang="en-US" sz="4000" dirty="0" smtClean="0"/>
              <a:t>estimate probabilities?</a:t>
            </a:r>
          </a:p>
        </p:txBody>
      </p:sp>
    </p:spTree>
    <p:extLst>
      <p:ext uri="{BB962C8B-B14F-4D97-AF65-F5344CB8AC3E}">
        <p14:creationId xmlns:p14="http://schemas.microsoft.com/office/powerpoint/2010/main" val="392753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least one match?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800" dirty="0" smtClean="0"/>
              <a:t>A♠  2♠  3♠  4♠  5♠  6♠  7♠  8♠  9♠  10♠  J♠  Q♠  K♠</a:t>
            </a:r>
            <a:endParaRPr lang="en-US" sz="3800" dirty="0"/>
          </a:p>
          <a:p>
            <a:pPr marL="0" indent="0">
              <a:buNone/>
            </a:pPr>
            <a:r>
              <a:rPr lang="en-US" sz="3800" dirty="0" smtClean="0">
                <a:solidFill>
                  <a:schemeClr val="accent1"/>
                </a:solidFill>
              </a:rPr>
              <a:t>7♥  5♥  A♥  9♥  8♥ Q♥ 2♥ 3♥  J♥   10♥  K♥  4♥  6♥</a:t>
            </a:r>
            <a:endParaRPr lang="en-US" sz="38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39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least one match?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800" dirty="0" smtClean="0"/>
              <a:t>A♠  2♠  3♠  4♠  5♠  6♠  7♠  8♠  9♠  10♠  J♠  Q♠  K♠</a:t>
            </a:r>
            <a:endParaRPr lang="en-US" sz="3800" dirty="0"/>
          </a:p>
          <a:p>
            <a:pPr marL="0" indent="0">
              <a:buNone/>
            </a:pPr>
            <a:r>
              <a:rPr lang="en-US" sz="3800" dirty="0">
                <a:solidFill>
                  <a:schemeClr val="accent1"/>
                </a:solidFill>
              </a:rPr>
              <a:t>9</a:t>
            </a:r>
            <a:r>
              <a:rPr lang="en-US" sz="3800" dirty="0" smtClean="0">
                <a:solidFill>
                  <a:schemeClr val="accent1"/>
                </a:solidFill>
              </a:rPr>
              <a:t>♥  K♥ 10♥  7♥  8♥ Q♥ 2♥ 3♥  J♥   5♥  A♥  4♥  6♥</a:t>
            </a:r>
            <a:endParaRPr lang="en-US" sz="38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sz="40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4000" dirty="0" smtClean="0"/>
              <a:t>This is a derangement</a:t>
            </a:r>
            <a:endParaRPr lang="en-US" sz="4000" dirty="0"/>
          </a:p>
          <a:p>
            <a:pPr marL="0" indent="0">
              <a:buNone/>
            </a:pPr>
            <a:endParaRPr lang="en-US" sz="4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94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Calculator </a:t>
            </a:r>
            <a:r>
              <a:rPr lang="en-US" dirty="0" smtClean="0"/>
              <a:t>simulation (shuffle) 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85800" y="2199481"/>
            <a:ext cx="5334000" cy="4013200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172200" y="2199481"/>
            <a:ext cx="5334000" cy="401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868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Calculator simulation </a:t>
            </a:r>
            <a:r>
              <a:rPr lang="en-US" dirty="0" smtClean="0"/>
              <a:t>(random sample)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157011" y="2330402"/>
            <a:ext cx="5349189" cy="40243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010" y="2330402"/>
            <a:ext cx="5349190" cy="4024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407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3888349"/>
              </p:ext>
            </p:extLst>
          </p:nvPr>
        </p:nvGraphicFramePr>
        <p:xfrm>
          <a:off x="736981" y="949625"/>
          <a:ext cx="10399592" cy="50876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72320"/>
                <a:gridCol w="2558735"/>
                <a:gridCol w="2579427"/>
                <a:gridCol w="3289110"/>
              </a:tblGrid>
              <a:tr h="8702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Number of students </a:t>
                      </a:r>
                      <a:endParaRPr lang="en-US" sz="24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(</a:t>
                      </a:r>
                      <a:r>
                        <a:rPr lang="en-US" sz="2400" dirty="0">
                          <a:effectLst/>
                        </a:rPr>
                        <a:t>n)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Total number of permutations </a:t>
                      </a:r>
                      <a:endParaRPr lang="en-US" sz="24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(</a:t>
                      </a:r>
                      <a:r>
                        <a:rPr lang="en-US" sz="2400" dirty="0">
                          <a:effectLst/>
                        </a:rPr>
                        <a:t>n!)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Number of derangements </a:t>
                      </a:r>
                      <a:endParaRPr lang="en-US" sz="24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(!</a:t>
                      </a:r>
                      <a:r>
                        <a:rPr lang="en-US" sz="2400" dirty="0">
                          <a:effectLst/>
                        </a:rPr>
                        <a:t>n)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Probability of getting </a:t>
                      </a:r>
                      <a:endParaRPr lang="en-US" sz="24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a </a:t>
                      </a:r>
                      <a:r>
                        <a:rPr lang="en-US" sz="2400" dirty="0" err="1" smtClean="0">
                          <a:effectLst/>
                        </a:rPr>
                        <a:t>derangment</a:t>
                      </a:r>
                      <a:r>
                        <a:rPr lang="en-US" sz="2400" dirty="0" smtClean="0">
                          <a:effectLst/>
                        </a:rPr>
                        <a:t>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!n/n!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702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551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702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126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213446" y="259308"/>
            <a:ext cx="63177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With your group, fill in the table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1400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7421</TotalTime>
  <Words>698</Words>
  <Application>Microsoft Office PowerPoint</Application>
  <PresentationFormat>Widescreen</PresentationFormat>
  <Paragraphs>189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SimSun</vt:lpstr>
      <vt:lpstr>Arial</vt:lpstr>
      <vt:lpstr>Calibri</vt:lpstr>
      <vt:lpstr>Cambria Math</vt:lpstr>
      <vt:lpstr>Century Gothic</vt:lpstr>
      <vt:lpstr>Times New Roman</vt:lpstr>
      <vt:lpstr>Vapor Trail</vt:lpstr>
      <vt:lpstr>Simulations, Derangements, and  the Amazing Number e </vt:lpstr>
      <vt:lpstr>Today let’s do something that is totally deranged! </vt:lpstr>
      <vt:lpstr>Question 1.1</vt:lpstr>
      <vt:lpstr>PowerPoint Presentation</vt:lpstr>
      <vt:lpstr>At least one match?  </vt:lpstr>
      <vt:lpstr>At least one match?  </vt:lpstr>
      <vt:lpstr>Calculator simulation (shuffle)  </vt:lpstr>
      <vt:lpstr>Calculator simulation (random sample) </vt:lpstr>
      <vt:lpstr>PowerPoint Presentation</vt:lpstr>
      <vt:lpstr>PowerPoint Presentation</vt:lpstr>
      <vt:lpstr> </vt:lpstr>
      <vt:lpstr>Conjecture: </vt:lpstr>
      <vt:lpstr>PowerPoint Presentation</vt:lpstr>
      <vt:lpstr>Teacher strategies</vt:lpstr>
      <vt:lpstr>Compare factorials  with subfactorials</vt:lpstr>
      <vt:lpstr>More fun facts</vt:lpstr>
      <vt:lpstr>References and Acknowledgements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Simulations, Derangements, and  the Amazing Number e </dc:title>
  <dc:creator>Ray</dc:creator>
  <cp:lastModifiedBy>Ray</cp:lastModifiedBy>
  <cp:revision>67</cp:revision>
  <cp:lastPrinted>2018-02-24T16:02:17Z</cp:lastPrinted>
  <dcterms:created xsi:type="dcterms:W3CDTF">2017-08-01T17:17:36Z</dcterms:created>
  <dcterms:modified xsi:type="dcterms:W3CDTF">2018-02-24T20:06:00Z</dcterms:modified>
</cp:coreProperties>
</file>